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2C7288-9DAB-421B-B613-C2D502D18441}" type="datetimeFigureOut">
              <a:rPr lang="en-US" smtClean="0"/>
              <a:t>8/12/2013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6D84E2-B260-4ABD-A554-665BD683EB4F}" type="slidenum">
              <a:rPr lang="en-US" smtClean="0"/>
              <a:t>‹#›</a:t>
            </a:fld>
            <a:endParaRPr lang="en-US"/>
          </a:p>
        </p:txBody>
      </p:sp>
    </p:spTree>
    <p:extLst>
      <p:ext uri="{BB962C8B-B14F-4D97-AF65-F5344CB8AC3E}">
        <p14:creationId xmlns:p14="http://schemas.microsoft.com/office/powerpoint/2010/main" val="1066799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6D84E2-B260-4ABD-A554-665BD683EB4F}" type="slidenum">
              <a:rPr lang="en-US" smtClean="0"/>
              <a:t>1</a:t>
            </a:fld>
            <a:endParaRPr lang="en-US"/>
          </a:p>
        </p:txBody>
      </p:sp>
    </p:spTree>
    <p:extLst>
      <p:ext uri="{BB962C8B-B14F-4D97-AF65-F5344CB8AC3E}">
        <p14:creationId xmlns:p14="http://schemas.microsoft.com/office/powerpoint/2010/main" val="1035848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8/12/2013</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1D8BD707-D9CF-40AE-B4C6-C98DA3205C09}" type="datetimeFigureOut">
              <a:rPr lang="en-US" smtClean="0"/>
              <a:pPr/>
              <a:t>8/12/2013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1D8BD707-D9CF-40AE-B4C6-C98DA3205C09}" type="datetimeFigureOut">
              <a:rPr lang="en-US" smtClean="0"/>
              <a:pPr/>
              <a:t>8/12/2013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8/12/2013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8/12/2013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1D8BD707-D9CF-40AE-B4C6-C98DA3205C09}" type="datetimeFigureOut">
              <a:rPr lang="en-US" smtClean="0"/>
              <a:pPr/>
              <a:t>8/12/2013</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6F15528-21DE-4FAA-801E-634DDDAF4B2B}" type="slidenum">
              <a:rPr lang="en-US" smtClean="0"/>
              <a:pPr/>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dmorningparents.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ernape.net/articles/2011/55.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
            <a:ext cx="7772400" cy="609600"/>
          </a:xfrm>
        </p:spPr>
        <p:txBody>
          <a:bodyPr/>
          <a:lstStyle/>
          <a:p>
            <a:r>
              <a:rPr lang="en-US" sz="4000" dirty="0" smtClean="0"/>
              <a:t>Podcast </a:t>
            </a:r>
            <a:endParaRPr lang="en-US" sz="4000" dirty="0"/>
          </a:p>
        </p:txBody>
      </p:sp>
      <p:sp>
        <p:nvSpPr>
          <p:cNvPr id="3" name="Subtitle 2"/>
          <p:cNvSpPr>
            <a:spLocks noGrp="1"/>
          </p:cNvSpPr>
          <p:nvPr>
            <p:ph type="subTitle" idx="1"/>
          </p:nvPr>
        </p:nvSpPr>
        <p:spPr>
          <a:xfrm>
            <a:off x="159328" y="685800"/>
            <a:ext cx="8832272" cy="533400"/>
          </a:xfrm>
        </p:spPr>
        <p:style>
          <a:lnRef idx="1">
            <a:schemeClr val="accent6"/>
          </a:lnRef>
          <a:fillRef idx="2">
            <a:schemeClr val="accent6"/>
          </a:fillRef>
          <a:effectRef idx="1">
            <a:schemeClr val="accent6"/>
          </a:effectRef>
          <a:fontRef idx="minor">
            <a:schemeClr val="dk1"/>
          </a:fontRef>
        </p:style>
        <p:txBody>
          <a:bodyPr>
            <a:noAutofit/>
          </a:bodyPr>
          <a:lstStyle/>
          <a:p>
            <a:pPr algn="l"/>
            <a:r>
              <a:rPr lang="en-US" sz="1400" dirty="0" smtClean="0">
                <a:solidFill>
                  <a:schemeClr val="tx1"/>
                </a:solidFill>
              </a:rPr>
              <a:t>Shah Syed &amp; Zahra </a:t>
            </a:r>
            <a:r>
              <a:rPr lang="en-US" sz="1400" dirty="0" err="1" smtClean="0">
                <a:solidFill>
                  <a:schemeClr val="tx1"/>
                </a:solidFill>
              </a:rPr>
              <a:t>Jabeen</a:t>
            </a:r>
            <a:r>
              <a:rPr lang="en-US" sz="1400" dirty="0" smtClean="0">
                <a:solidFill>
                  <a:schemeClr val="tx1"/>
                </a:solidFill>
              </a:rPr>
              <a:t> (interviewers)</a:t>
            </a:r>
          </a:p>
          <a:p>
            <a:pPr algn="l"/>
            <a:r>
              <a:rPr lang="en-US" sz="1400" dirty="0" smtClean="0">
                <a:solidFill>
                  <a:schemeClr val="tx1"/>
                </a:solidFill>
              </a:rPr>
              <a:t>Dr. Micelle Smith-Gantt, CEO, Good Morning Parents, </a:t>
            </a:r>
            <a:r>
              <a:rPr lang="en-US" sz="1400" dirty="0">
                <a:solidFill>
                  <a:schemeClr val="tx1"/>
                </a:solidFill>
              </a:rPr>
              <a:t>Education Supervisor in a federal </a:t>
            </a:r>
            <a:r>
              <a:rPr lang="en-US" sz="1400" dirty="0" smtClean="0">
                <a:solidFill>
                  <a:schemeClr val="tx1"/>
                </a:solidFill>
              </a:rPr>
              <a:t>prison (interviewee) </a:t>
            </a:r>
            <a:endParaRPr lang="en-US" sz="1400" dirty="0">
              <a:solidFill>
                <a:schemeClr val="tx1"/>
              </a:solidFill>
            </a:endParaRPr>
          </a:p>
        </p:txBody>
      </p:sp>
      <p:sp>
        <p:nvSpPr>
          <p:cNvPr id="4" name="Content Placeholder 2"/>
          <p:cNvSpPr txBox="1">
            <a:spLocks/>
          </p:cNvSpPr>
          <p:nvPr/>
        </p:nvSpPr>
        <p:spPr>
          <a:xfrm>
            <a:off x="193964" y="3810000"/>
            <a:ext cx="8763000" cy="2048470"/>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j-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9pPr>
          </a:lstStyle>
          <a:p>
            <a:pPr algn="l"/>
            <a:r>
              <a:rPr lang="en-US" sz="1400" b="1" dirty="0" smtClean="0">
                <a:solidFill>
                  <a:schemeClr val="tx1"/>
                </a:solidFill>
                <a:latin typeface="+mn-lt"/>
              </a:rPr>
              <a:t>References: </a:t>
            </a:r>
            <a:endParaRPr lang="en-US" sz="1400" b="1" dirty="0">
              <a:solidFill>
                <a:schemeClr val="tx1"/>
              </a:solidFill>
              <a:latin typeface="+mn-lt"/>
            </a:endParaRPr>
          </a:p>
          <a:p>
            <a:pPr marL="285750" indent="-285750" algn="l" fontAlgn="base">
              <a:spcBef>
                <a:spcPts val="576"/>
              </a:spcBef>
              <a:buFont typeface="Arial" pitchFamily="34" charset="0"/>
              <a:buChar char="•"/>
            </a:pPr>
            <a:r>
              <a:rPr lang="en-US" sz="1400" dirty="0" smtClean="0">
                <a:solidFill>
                  <a:srgbClr val="000000"/>
                </a:solidFill>
                <a:latin typeface="Palatino Linotype" pitchFamily="18" charset="0"/>
              </a:rPr>
              <a:t>Perceptions of parenting practices of incarcerated fathers who have received parent training and those who have not in a Federal prison in a northeastern urban community by Smith, M. J, </a:t>
            </a:r>
            <a:r>
              <a:rPr lang="en-US" sz="1400" dirty="0" err="1" smtClean="0">
                <a:solidFill>
                  <a:srgbClr val="000000"/>
                </a:solidFill>
                <a:latin typeface="Palatino Linotype" pitchFamily="18" charset="0"/>
              </a:rPr>
              <a:t>Ed.D</a:t>
            </a:r>
            <a:r>
              <a:rPr lang="en-US" sz="1400" dirty="0">
                <a:solidFill>
                  <a:srgbClr val="000000"/>
                </a:solidFill>
                <a:latin typeface="Palatino Linotype" pitchFamily="18" charset="0"/>
              </a:rPr>
              <a:t>., Dowling College, </a:t>
            </a:r>
            <a:r>
              <a:rPr lang="en-US" sz="1400" dirty="0" smtClean="0">
                <a:solidFill>
                  <a:srgbClr val="000000"/>
                </a:solidFill>
                <a:latin typeface="Palatino Linotype" pitchFamily="18" charset="0"/>
              </a:rPr>
              <a:t>2010, </a:t>
            </a:r>
            <a:r>
              <a:rPr lang="en-US" sz="1400" dirty="0">
                <a:solidFill>
                  <a:srgbClr val="000000"/>
                </a:solidFill>
                <a:latin typeface="Palatino Linotype" pitchFamily="18" charset="0"/>
              </a:rPr>
              <a:t>129 pages; AAT </a:t>
            </a:r>
            <a:r>
              <a:rPr lang="en-US" sz="1400" dirty="0" smtClean="0">
                <a:solidFill>
                  <a:srgbClr val="000000"/>
                </a:solidFill>
                <a:latin typeface="Palatino Linotype" pitchFamily="18" charset="0"/>
              </a:rPr>
              <a:t>3435586</a:t>
            </a:r>
            <a:r>
              <a:rPr lang="en-US" sz="1400" dirty="0">
                <a:solidFill>
                  <a:srgbClr val="000000"/>
                </a:solidFill>
                <a:latin typeface="Palatino Linotype" pitchFamily="18" charset="0"/>
              </a:rPr>
              <a:t>.</a:t>
            </a:r>
            <a:endParaRPr lang="en-US" sz="1400" dirty="0" smtClean="0">
              <a:solidFill>
                <a:srgbClr val="000000"/>
              </a:solidFill>
              <a:latin typeface="Palatino Linotype" pitchFamily="18" charset="0"/>
            </a:endParaRPr>
          </a:p>
          <a:p>
            <a:pPr marL="285750" indent="-285750" algn="l" fontAlgn="base">
              <a:spcBef>
                <a:spcPts val="576"/>
              </a:spcBef>
              <a:buFont typeface="Arial" pitchFamily="34" charset="0"/>
              <a:buChar char="•"/>
            </a:pPr>
            <a:r>
              <a:rPr lang="en-US" sz="1400" dirty="0" smtClean="0">
                <a:solidFill>
                  <a:srgbClr val="000000"/>
                </a:solidFill>
                <a:latin typeface="+mn-lt"/>
                <a:ea typeface="ＭＳ Ｐゴシック"/>
              </a:rPr>
              <a:t>Lunenburg</a:t>
            </a:r>
            <a:r>
              <a:rPr lang="en-US" sz="1400" dirty="0">
                <a:solidFill>
                  <a:srgbClr val="000000"/>
                </a:solidFill>
                <a:latin typeface="+mn-lt"/>
                <a:ea typeface="ＭＳ Ｐゴシック"/>
              </a:rPr>
              <a:t>, F. C &amp; Ornstein, A. C. (2012). Educational administration: Concepts and practices. (6</a:t>
            </a:r>
            <a:r>
              <a:rPr lang="en-US" sz="1400" baseline="30000" dirty="0">
                <a:solidFill>
                  <a:srgbClr val="000000"/>
                </a:solidFill>
                <a:latin typeface="+mn-lt"/>
                <a:ea typeface="ＭＳ Ｐゴシック"/>
              </a:rPr>
              <a:t>th</a:t>
            </a:r>
            <a:r>
              <a:rPr lang="en-US" sz="1400" dirty="0">
                <a:solidFill>
                  <a:srgbClr val="000000"/>
                </a:solidFill>
                <a:latin typeface="+mn-lt"/>
                <a:ea typeface="ＭＳ Ｐゴシック"/>
              </a:rPr>
              <a:t> ed.). Belmont: Wadsworth. </a:t>
            </a:r>
            <a:endParaRPr lang="en-US" sz="1400" dirty="0">
              <a:latin typeface="+mn-lt"/>
            </a:endParaRPr>
          </a:p>
          <a:p>
            <a:pPr marL="285750" indent="-285750" algn="l">
              <a:buFont typeface="Arial" pitchFamily="34" charset="0"/>
              <a:buChar char="•"/>
            </a:pPr>
            <a:r>
              <a:rPr lang="en-US" sz="1400" dirty="0" smtClean="0">
                <a:solidFill>
                  <a:srgbClr val="000000"/>
                </a:solidFill>
                <a:latin typeface="+mn-lt"/>
              </a:rPr>
              <a:t>Rubin</a:t>
            </a:r>
            <a:r>
              <a:rPr lang="en-US" sz="1400" dirty="0">
                <a:solidFill>
                  <a:srgbClr val="000000"/>
                </a:solidFill>
                <a:latin typeface="+mn-lt"/>
              </a:rPr>
              <a:t>, H. (1998). </a:t>
            </a:r>
            <a:r>
              <a:rPr lang="en-US" sz="1400" i="1" dirty="0">
                <a:solidFill>
                  <a:srgbClr val="000000"/>
                </a:solidFill>
                <a:latin typeface="+mn-lt"/>
              </a:rPr>
              <a:t>The </a:t>
            </a:r>
            <a:r>
              <a:rPr lang="en-US" sz="1400" i="1" dirty="0" err="1">
                <a:solidFill>
                  <a:srgbClr val="000000"/>
                </a:solidFill>
                <a:latin typeface="+mn-lt"/>
              </a:rPr>
              <a:t>Princessa</a:t>
            </a:r>
            <a:r>
              <a:rPr lang="en-US" sz="1400" i="1" dirty="0">
                <a:solidFill>
                  <a:srgbClr val="000000"/>
                </a:solidFill>
                <a:latin typeface="+mn-lt"/>
              </a:rPr>
              <a:t>: Machiavelli for Women.</a:t>
            </a:r>
            <a:r>
              <a:rPr lang="en-US" sz="1400" dirty="0">
                <a:solidFill>
                  <a:srgbClr val="000000"/>
                </a:solidFill>
                <a:latin typeface="+mn-lt"/>
              </a:rPr>
              <a:t> New York: </a:t>
            </a:r>
            <a:r>
              <a:rPr lang="en-US" sz="1400" dirty="0" smtClean="0">
                <a:solidFill>
                  <a:srgbClr val="000000"/>
                </a:solidFill>
                <a:latin typeface="+mn-lt"/>
              </a:rPr>
              <a:t>Dell.</a:t>
            </a:r>
            <a:endParaRPr lang="en-US" sz="1400" dirty="0" smtClean="0">
              <a:latin typeface="+mn-lt"/>
            </a:endParaRPr>
          </a:p>
          <a:p>
            <a:pPr marL="285750" indent="-285750" algn="l">
              <a:buFont typeface="Arial" pitchFamily="34" charset="0"/>
              <a:buChar char="•"/>
            </a:pPr>
            <a:r>
              <a:rPr lang="en-US" sz="1400" dirty="0" smtClean="0">
                <a:solidFill>
                  <a:srgbClr val="000000"/>
                </a:solidFill>
                <a:latin typeface="+mn-lt"/>
              </a:rPr>
              <a:t>Tzu</a:t>
            </a:r>
            <a:r>
              <a:rPr lang="en-US" sz="1400" dirty="0">
                <a:solidFill>
                  <a:srgbClr val="000000"/>
                </a:solidFill>
                <a:latin typeface="+mn-lt"/>
              </a:rPr>
              <a:t>, S., &amp; Roberts, J. (2012). </a:t>
            </a:r>
            <a:r>
              <a:rPr lang="en-US" sz="1400" i="1" dirty="0">
                <a:solidFill>
                  <a:srgbClr val="000000"/>
                </a:solidFill>
                <a:latin typeface="+mn-lt"/>
              </a:rPr>
              <a:t>Art of War.</a:t>
            </a:r>
            <a:r>
              <a:rPr lang="en-US" sz="1400" dirty="0">
                <a:solidFill>
                  <a:srgbClr val="000000"/>
                </a:solidFill>
                <a:latin typeface="+mn-lt"/>
              </a:rPr>
              <a:t> New York: Golden Words.</a:t>
            </a:r>
            <a:endParaRPr lang="en-US" sz="1400" dirty="0">
              <a:effectLst/>
              <a:latin typeface="+mn-lt"/>
            </a:endParaRPr>
          </a:p>
        </p:txBody>
      </p:sp>
      <p:sp>
        <p:nvSpPr>
          <p:cNvPr id="5" name="TextBox 4"/>
          <p:cNvSpPr txBox="1"/>
          <p:nvPr/>
        </p:nvSpPr>
        <p:spPr>
          <a:xfrm>
            <a:off x="228600" y="5858470"/>
            <a:ext cx="8763000" cy="86177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600" b="1" dirty="0" smtClean="0"/>
              <a:t>Links:</a:t>
            </a:r>
          </a:p>
          <a:p>
            <a:r>
              <a:rPr lang="en-US" sz="1600" dirty="0">
                <a:hlinkClick r:id="rId3"/>
              </a:rPr>
              <a:t>http://www.goodmorningparents.com/</a:t>
            </a:r>
            <a:endParaRPr lang="en-US" sz="1600" dirty="0"/>
          </a:p>
          <a:p>
            <a:r>
              <a:rPr lang="en-US" sz="1600" dirty="0">
                <a:hlinkClick r:id="rId4"/>
              </a:rPr>
              <a:t>http://</a:t>
            </a:r>
            <a:r>
              <a:rPr lang="en-US" sz="1600" dirty="0" smtClean="0">
                <a:hlinkClick r:id="rId4"/>
              </a:rPr>
              <a:t>www.ernape.net/articles/2011/55.pdf</a:t>
            </a:r>
            <a:endParaRPr lang="en-US" sz="1600" dirty="0"/>
          </a:p>
        </p:txBody>
      </p:sp>
      <p:sp>
        <p:nvSpPr>
          <p:cNvPr id="6" name="Content Placeholder 2"/>
          <p:cNvSpPr txBox="1">
            <a:spLocks/>
          </p:cNvSpPr>
          <p:nvPr/>
        </p:nvSpPr>
        <p:spPr>
          <a:xfrm>
            <a:off x="159328" y="2133598"/>
            <a:ext cx="8832272" cy="1600201"/>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j-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9pPr>
          </a:lstStyle>
          <a:p>
            <a:pPr algn="l"/>
            <a:r>
              <a:rPr lang="en-US" sz="1600" b="1" dirty="0" smtClean="0">
                <a:solidFill>
                  <a:schemeClr val="tx1"/>
                </a:solidFill>
                <a:latin typeface="+mn-lt"/>
              </a:rPr>
              <a:t>Summary: </a:t>
            </a:r>
            <a:r>
              <a:rPr lang="en-US" sz="1600" dirty="0">
                <a:solidFill>
                  <a:schemeClr val="tx1"/>
                </a:solidFill>
                <a:latin typeface="+mn-lt"/>
              </a:rPr>
              <a:t>The focus of this discussion is the roles and responsibilities of the CEO of Good Morning Parents, Dr. Micelle Smith, her dissertation, its major findings and the implications in her role as a correctional officer in Federal Prison, the way she manages the human resources in the organization, </a:t>
            </a:r>
            <a:r>
              <a:rPr lang="en-US" sz="1600" dirty="0" smtClean="0">
                <a:solidFill>
                  <a:schemeClr val="tx1"/>
                </a:solidFill>
                <a:latin typeface="+mn-lt"/>
              </a:rPr>
              <a:t>communication, challenges faced, </a:t>
            </a:r>
            <a:r>
              <a:rPr lang="en-US" sz="1600" dirty="0">
                <a:solidFill>
                  <a:schemeClr val="tx1"/>
                </a:solidFill>
                <a:latin typeface="+mn-lt"/>
              </a:rPr>
              <a:t>and guidance for the future leaders</a:t>
            </a:r>
            <a:r>
              <a:rPr lang="en-US" sz="1600" dirty="0" smtClean="0">
                <a:solidFill>
                  <a:schemeClr val="tx1"/>
                </a:solidFill>
                <a:latin typeface="+mn-lt"/>
              </a:rPr>
              <a:t>. </a:t>
            </a:r>
            <a:r>
              <a:rPr lang="en-US" sz="1600" dirty="0" smtClean="0">
                <a:solidFill>
                  <a:schemeClr val="tx1"/>
                </a:solidFill>
                <a:latin typeface="+mn-lt"/>
              </a:rPr>
              <a:t>Her </a:t>
            </a:r>
            <a:r>
              <a:rPr lang="en-US" sz="1600" dirty="0" smtClean="0">
                <a:solidFill>
                  <a:schemeClr val="tx1"/>
                </a:solidFill>
                <a:latin typeface="+mn-lt"/>
              </a:rPr>
              <a:t>role as a CEO becomes more challenging when there is no monetary compensation for her team members and all the work is based on volunteerism. </a:t>
            </a:r>
            <a:endParaRPr lang="en-US" sz="1600" dirty="0">
              <a:solidFill>
                <a:schemeClr val="tx1"/>
              </a:solidFill>
              <a:latin typeface="+mn-lt"/>
            </a:endParaRPr>
          </a:p>
        </p:txBody>
      </p:sp>
      <p:sp>
        <p:nvSpPr>
          <p:cNvPr id="7" name="Subtitle 2"/>
          <p:cNvSpPr txBox="1">
            <a:spLocks/>
          </p:cNvSpPr>
          <p:nvPr/>
        </p:nvSpPr>
        <p:spPr>
          <a:xfrm>
            <a:off x="159328" y="1371599"/>
            <a:ext cx="8832272" cy="76199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pPr algn="l"/>
            <a:r>
              <a:rPr lang="en-US" sz="1400" dirty="0" smtClean="0">
                <a:solidFill>
                  <a:schemeClr val="tx1"/>
                </a:solidFill>
              </a:rPr>
              <a:t>“Leadership skills such as communication, building support network and employee relations are very important  in every organization no matter you deal with the paid employees </a:t>
            </a:r>
            <a:r>
              <a:rPr lang="en-US" sz="1400" dirty="0" smtClean="0">
                <a:solidFill>
                  <a:schemeClr val="tx1"/>
                </a:solidFill>
              </a:rPr>
              <a:t>or </a:t>
            </a:r>
            <a:r>
              <a:rPr lang="en-US" sz="1400" dirty="0" smtClean="0">
                <a:solidFill>
                  <a:schemeClr val="tx1"/>
                </a:solidFill>
              </a:rPr>
              <a:t>volunteers ” Dr. Micelle Smith-Gantt</a:t>
            </a:r>
            <a:endParaRPr lang="en-US" sz="1400" dirty="0">
              <a:solidFill>
                <a:schemeClr val="tx1"/>
              </a:solidFill>
            </a:endParaRPr>
          </a:p>
        </p:txBody>
      </p:sp>
    </p:spTree>
    <p:extLst>
      <p:ext uri="{BB962C8B-B14F-4D97-AF65-F5344CB8AC3E}">
        <p14:creationId xmlns:p14="http://schemas.microsoft.com/office/powerpoint/2010/main" val="17984785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241</TotalTime>
  <Words>287</Words>
  <Application>Microsoft Office PowerPoint</Application>
  <PresentationFormat>On-screen Show (4:3)</PresentationFormat>
  <Paragraphs>14</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Executive</vt:lpstr>
      <vt:lpstr>Podcast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Podcast</dc:title>
  <dc:creator>dowling</dc:creator>
  <cp:lastModifiedBy>dowling</cp:lastModifiedBy>
  <cp:revision>28</cp:revision>
  <dcterms:created xsi:type="dcterms:W3CDTF">2006-08-16T00:00:00Z</dcterms:created>
  <dcterms:modified xsi:type="dcterms:W3CDTF">2013-08-12T19:33:54Z</dcterms:modified>
</cp:coreProperties>
</file>